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62" r:id="rId5"/>
    <p:sldId id="263" r:id="rId6"/>
    <p:sldId id="264" r:id="rId7"/>
    <p:sldId id="292" r:id="rId8"/>
    <p:sldId id="293" r:id="rId9"/>
    <p:sldId id="265" r:id="rId10"/>
    <p:sldId id="268" r:id="rId11"/>
    <p:sldId id="269" r:id="rId12"/>
    <p:sldId id="285" r:id="rId13"/>
    <p:sldId id="286" r:id="rId14"/>
    <p:sldId id="270" r:id="rId15"/>
    <p:sldId id="271" r:id="rId16"/>
    <p:sldId id="272" r:id="rId17"/>
    <p:sldId id="290" r:id="rId18"/>
    <p:sldId id="29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94" r:id="rId28"/>
    <p:sldId id="281" r:id="rId29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D86BE-9EDC-B032-5BFF-F58F137AD912}" v="64" dt="2023-08-28T13:29:15.172"/>
    <p1510:client id="{16BF3863-374E-57E1-3DBD-0690E8C9DCCC}" v="107" dt="2021-08-27T08:50:04.391"/>
    <p1510:client id="{1D995659-1903-9D65-3121-CCB827112B68}" v="232" dt="2023-08-25T16:32:15.466"/>
    <p1510:client id="{259E145C-DD97-BE7F-44F3-CD862C28EF62}" v="41" dt="2022-08-28T12:03:39.721"/>
    <p1510:client id="{415016F7-8DB3-6F9A-1603-50E979CAE799}" v="1016" dt="2020-08-27T14:02:29.633"/>
    <p1510:client id="{50DE1FE0-7715-D478-3181-ECB91AA970A2}" v="63" dt="2023-08-25T16:44:39.461"/>
    <p1510:client id="{5908F20C-D121-A102-9649-B56B5B8BE89F}" v="306" dt="2020-09-06T14:25:34.326"/>
    <p1510:client id="{7DBE9EF8-7058-A4C5-D82B-658C35420068}" v="199" dt="2021-08-29T15:51:00.811"/>
    <p1510:client id="{975582C4-8A0B-43C0-C92B-54DA5484C855}" v="52" dt="2021-08-30T11:40:12.560"/>
    <p1510:client id="{DFCC08DA-6A8F-F2AF-5A1C-CE13DB51CA4E}" v="1" dt="2023-08-25T20:56:16.831"/>
    <p1510:client id="{F2FEAE6E-1D04-7A15-DCEB-B71D17889CFF}" v="2" dt="2020-09-06T12:22:40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Van Eesbeik" userId="S::wendy.vaneesbeik@pausjohannescollege.be::35002795-de4c-4436-9bf8-c8b1f9d9fd33" providerId="AD" clId="Web-{DFCC08DA-6A8F-F2AF-5A1C-CE13DB51CA4E}"/>
    <pc:docChg chg="modSld">
      <pc:chgData name="Wendy Van Eesbeik" userId="S::wendy.vaneesbeik@pausjohannescollege.be::35002795-de4c-4436-9bf8-c8b1f9d9fd33" providerId="AD" clId="Web-{DFCC08DA-6A8F-F2AF-5A1C-CE13DB51CA4E}" dt="2023-08-25T20:56:16.831" v="0" actId="20577"/>
      <pc:docMkLst>
        <pc:docMk/>
      </pc:docMkLst>
      <pc:sldChg chg="modSp">
        <pc:chgData name="Wendy Van Eesbeik" userId="S::wendy.vaneesbeik@pausjohannescollege.be::35002795-de4c-4436-9bf8-c8b1f9d9fd33" providerId="AD" clId="Web-{DFCC08DA-6A8F-F2AF-5A1C-CE13DB51CA4E}" dt="2023-08-25T20:56:16.831" v="0" actId="20577"/>
        <pc:sldMkLst>
          <pc:docMk/>
          <pc:sldMk cId="2784092769" sldId="294"/>
        </pc:sldMkLst>
        <pc:spChg chg="mod">
          <ac:chgData name="Wendy Van Eesbeik" userId="S::wendy.vaneesbeik@pausjohannescollege.be::35002795-de4c-4436-9bf8-c8b1f9d9fd33" providerId="AD" clId="Web-{DFCC08DA-6A8F-F2AF-5A1C-CE13DB51CA4E}" dt="2023-08-25T20:56:16.831" v="0" actId="20577"/>
          <ac:spMkLst>
            <pc:docMk/>
            <pc:sldMk cId="2784092769" sldId="294"/>
            <ac:spMk id="3" creationId="{00576D6B-1946-7F46-49F9-0E4102799C58}"/>
          </ac:spMkLst>
        </pc:spChg>
      </pc:sldChg>
    </pc:docChg>
  </pc:docChgLst>
  <pc:docChgLst>
    <pc:chgData name="Wendy Van Eesbeik" userId="S::wendy.vaneesbeik@pausjohannescollege.be::35002795-de4c-4436-9bf8-c8b1f9d9fd33" providerId="AD" clId="Web-{02FD86BE-9EDC-B032-5BFF-F58F137AD912}"/>
    <pc:docChg chg="modSld">
      <pc:chgData name="Wendy Van Eesbeik" userId="S::wendy.vaneesbeik@pausjohannescollege.be::35002795-de4c-4436-9bf8-c8b1f9d9fd33" providerId="AD" clId="Web-{02FD86BE-9EDC-B032-5BFF-F58F137AD912}" dt="2023-08-28T13:29:12.015" v="62" actId="20577"/>
      <pc:docMkLst>
        <pc:docMk/>
      </pc:docMkLst>
      <pc:sldChg chg="modSp">
        <pc:chgData name="Wendy Van Eesbeik" userId="S::wendy.vaneesbeik@pausjohannescollege.be::35002795-de4c-4436-9bf8-c8b1f9d9fd33" providerId="AD" clId="Web-{02FD86BE-9EDC-B032-5BFF-F58F137AD912}" dt="2023-08-28T13:29:12.015" v="62" actId="20577"/>
        <pc:sldMkLst>
          <pc:docMk/>
          <pc:sldMk cId="3221778955" sldId="262"/>
        </pc:sldMkLst>
        <pc:spChg chg="mod">
          <ac:chgData name="Wendy Van Eesbeik" userId="S::wendy.vaneesbeik@pausjohannescollege.be::35002795-de4c-4436-9bf8-c8b1f9d9fd33" providerId="AD" clId="Web-{02FD86BE-9EDC-B032-5BFF-F58F137AD912}" dt="2023-08-28T13:29:12.015" v="62" actId="20577"/>
          <ac:spMkLst>
            <pc:docMk/>
            <pc:sldMk cId="3221778955" sldId="262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FBD16-2CEB-4BE8-ADB3-53C0F19DDF70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6694-08A9-494D-BEE2-5F465ABAFB1E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7986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B7161-323E-470A-A176-0C9D6A2E61CF}" type="datetimeFigureOut">
              <a:rPr lang="nl-BE" smtClean="0"/>
              <a:t>28/08/2023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94FD8-EBAB-4C93-B210-2AFC7D6E20F2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94FD8-EBAB-4C93-B210-2AFC7D6E20F2}" type="slidenum">
              <a:rPr lang="nl-BE" smtClean="0"/>
              <a:t>2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50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14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57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909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16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1636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2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673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616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150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61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794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44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929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085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41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3BF99-6978-43DD-B9C6-C5FF7FB2541A}" type="datetimeFigureOut">
              <a:rPr lang="nl-BE" smtClean="0"/>
              <a:pPr/>
              <a:t>28/08/2023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9E9A39-D1C7-48E8-8040-2DB1311F14B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320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solidFill>
                  <a:schemeClr val="tx1"/>
                </a:solidFill>
                <a:latin typeface="Arial"/>
                <a:cs typeface="Arial"/>
              </a:rPr>
              <a:t>Welkom in L1a</a:t>
            </a:r>
            <a:endParaRPr lang="nl-B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800">
                <a:solidFill>
                  <a:schemeClr val="tx1"/>
                </a:solidFill>
              </a:rPr>
              <a:t>Ouderavond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404664"/>
            <a:ext cx="1477262" cy="23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3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Rekenen: Wiskanjers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7 blokken , 7 werkboeken</a:t>
            </a:r>
          </a:p>
        </p:txBody>
      </p:sp>
      <p:sp>
        <p:nvSpPr>
          <p:cNvPr id="25602" name="AutoShape 2" descr="Afbeeldingsresultaat voor nieuwe pluspunt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5604" name="AutoShape 4" descr="Afbeeldingsresultaat voor nieuwe pluspunt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5606" name="AutoShape 6" descr="Afbeeldingsresultaat voor nieuwe pluspunt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8B7BAB94-AD35-4A17-934E-85AA9B884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820" y="84330"/>
            <a:ext cx="1610887" cy="2306908"/>
          </a:xfrm>
          <a:prstGeom prst="rect">
            <a:avLst/>
          </a:prstGeom>
        </p:spPr>
      </p:pic>
      <p:pic>
        <p:nvPicPr>
          <p:cNvPr id="5" name="Afbeelding 5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id="{FE5545D6-4E44-435E-B1E5-ED64E7BC9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9" y="1460810"/>
            <a:ext cx="903458" cy="2486722"/>
          </a:xfrm>
          <a:prstGeom prst="rect">
            <a:avLst/>
          </a:prstGeom>
        </p:spPr>
      </p:pic>
      <p:pic>
        <p:nvPicPr>
          <p:cNvPr id="7" name="Afbeelding 7" descr="Afbeelding met speelgoed&#10;&#10;Beschrijving is gegenereerd met hoge betrouwbaarheid">
            <a:extLst>
              <a:ext uri="{FF2B5EF4-FFF2-40B4-BE49-F238E27FC236}">
                <a16:creationId xmlns:a16="http://schemas.microsoft.com/office/drawing/2014/main" id="{737014B9-B3DE-4ED0-B001-69A853118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197" y="1854238"/>
            <a:ext cx="1182262" cy="2134762"/>
          </a:xfrm>
          <a:prstGeom prst="rect">
            <a:avLst/>
          </a:prstGeom>
        </p:spPr>
      </p:pic>
      <p:pic>
        <p:nvPicPr>
          <p:cNvPr id="9" name="Afbeelding 9" descr="Afbeelding met illustratie&#10;&#10;Beschrijving is gegenereerd met hoge betrouwbaarheid">
            <a:extLst>
              <a:ext uri="{FF2B5EF4-FFF2-40B4-BE49-F238E27FC236}">
                <a16:creationId xmlns:a16="http://schemas.microsoft.com/office/drawing/2014/main" id="{23D1320B-246F-4360-8781-AE9DF7425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815" y="2988525"/>
            <a:ext cx="1365560" cy="1059367"/>
          </a:xfrm>
          <a:prstGeom prst="rect">
            <a:avLst/>
          </a:prstGeom>
        </p:spPr>
      </p:pic>
      <p:pic>
        <p:nvPicPr>
          <p:cNvPr id="11" name="Afbeelding 11" descr="Afbeelding met speelgoed&#10;&#10;Beschrijving is gegenereerd met hoge betrouwbaarheid">
            <a:extLst>
              <a:ext uri="{FF2B5EF4-FFF2-40B4-BE49-F238E27FC236}">
                <a16:creationId xmlns:a16="http://schemas.microsoft.com/office/drawing/2014/main" id="{3A5D6BBB-DA6A-4E4C-972F-668A5A8B1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966" y="2502678"/>
            <a:ext cx="1516566" cy="1585014"/>
          </a:xfrm>
          <a:prstGeom prst="rect">
            <a:avLst/>
          </a:prstGeom>
        </p:spPr>
      </p:pic>
      <p:pic>
        <p:nvPicPr>
          <p:cNvPr id="13" name="Afbeelding 13">
            <a:extLst>
              <a:ext uri="{FF2B5EF4-FFF2-40B4-BE49-F238E27FC236}">
                <a16:creationId xmlns:a16="http://schemas.microsoft.com/office/drawing/2014/main" id="{25B6F6B0-ECAD-463D-A1D2-58987A89ED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731" y="3055897"/>
            <a:ext cx="1676168" cy="1036135"/>
          </a:xfrm>
          <a:prstGeom prst="rect">
            <a:avLst/>
          </a:prstGeom>
        </p:spPr>
      </p:pic>
      <p:pic>
        <p:nvPicPr>
          <p:cNvPr id="15" name="Afbeelding 15">
            <a:extLst>
              <a:ext uri="{FF2B5EF4-FFF2-40B4-BE49-F238E27FC236}">
                <a16:creationId xmlns:a16="http://schemas.microsoft.com/office/drawing/2014/main" id="{35FDAA21-34CE-44EB-A8A3-62D5CEB213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" y="3996900"/>
            <a:ext cx="1600200" cy="447675"/>
          </a:xfrm>
          <a:prstGeom prst="rect">
            <a:avLst/>
          </a:prstGeom>
        </p:spPr>
      </p:pic>
      <p:pic>
        <p:nvPicPr>
          <p:cNvPr id="19" name="Afbeelding 19">
            <a:extLst>
              <a:ext uri="{FF2B5EF4-FFF2-40B4-BE49-F238E27FC236}">
                <a16:creationId xmlns:a16="http://schemas.microsoft.com/office/drawing/2014/main" id="{8A8E9E0B-1273-4811-B773-235FB5B282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660" y="3996900"/>
            <a:ext cx="2247900" cy="447675"/>
          </a:xfrm>
          <a:prstGeom prst="rect">
            <a:avLst/>
          </a:prstGeom>
        </p:spPr>
      </p:pic>
      <p:pic>
        <p:nvPicPr>
          <p:cNvPr id="21" name="Afbeelding 21">
            <a:extLst>
              <a:ext uri="{FF2B5EF4-FFF2-40B4-BE49-F238E27FC236}">
                <a16:creationId xmlns:a16="http://schemas.microsoft.com/office/drawing/2014/main" id="{3D1EF536-05C1-43F4-B16E-C0840AE44C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8049" y="4097889"/>
            <a:ext cx="2743200" cy="424113"/>
          </a:xfrm>
          <a:prstGeom prst="rect">
            <a:avLst/>
          </a:prstGeom>
        </p:spPr>
      </p:pic>
      <p:pic>
        <p:nvPicPr>
          <p:cNvPr id="23" name="Afbeelding 23">
            <a:extLst>
              <a:ext uri="{FF2B5EF4-FFF2-40B4-BE49-F238E27FC236}">
                <a16:creationId xmlns:a16="http://schemas.microsoft.com/office/drawing/2014/main" id="{84FFD7FE-373B-4B64-8176-2900A70119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" y="4565960"/>
            <a:ext cx="1600200" cy="647700"/>
          </a:xfrm>
          <a:prstGeom prst="rect">
            <a:avLst/>
          </a:prstGeom>
        </p:spPr>
      </p:pic>
      <p:pic>
        <p:nvPicPr>
          <p:cNvPr id="25" name="Afbeelding 25">
            <a:extLst>
              <a:ext uri="{FF2B5EF4-FFF2-40B4-BE49-F238E27FC236}">
                <a16:creationId xmlns:a16="http://schemas.microsoft.com/office/drawing/2014/main" id="{D435977D-2F98-4F41-A119-F563D7CEE2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5660" y="4610565"/>
            <a:ext cx="2247900" cy="647700"/>
          </a:xfrm>
          <a:prstGeom prst="rect">
            <a:avLst/>
          </a:prstGeom>
        </p:spPr>
      </p:pic>
      <p:pic>
        <p:nvPicPr>
          <p:cNvPr id="27" name="Afbeelding 27">
            <a:extLst>
              <a:ext uri="{FF2B5EF4-FFF2-40B4-BE49-F238E27FC236}">
                <a16:creationId xmlns:a16="http://schemas.microsoft.com/office/drawing/2014/main" id="{0027343B-3438-4E32-9F18-7183C2CA3C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4595" y="4649912"/>
            <a:ext cx="2743200" cy="6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41298"/>
          </a:xfrm>
        </p:spPr>
        <p:txBody>
          <a:bodyPr>
            <a:normAutofit fontScale="90000"/>
          </a:bodyPr>
          <a:lstStyle/>
          <a:p>
            <a:r>
              <a:rPr lang="nl-BE">
                <a:solidFill>
                  <a:schemeClr val="tx1"/>
                </a:solidFill>
              </a:rPr>
              <a:t>Getallenkennis</a:t>
            </a:r>
            <a:br>
              <a:rPr lang="nl-BE">
                <a:solidFill>
                  <a:schemeClr val="tx1"/>
                </a:solidFill>
              </a:rPr>
            </a:br>
            <a:endParaRPr lang="nl-BE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17022" y="1308616"/>
            <a:ext cx="7488832" cy="4392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sz="2400" b="1" dirty="0">
                <a:solidFill>
                  <a:schemeClr val="tx1"/>
                </a:solidFill>
              </a:rPr>
              <a:t>Hoeveelheden vergelijken (in grootte en hoeveelheid) en ordenen: </a:t>
            </a:r>
            <a:br>
              <a:rPr lang="nl-BE" dirty="0"/>
            </a:br>
            <a:endParaRPr lang="nl-BE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                                            </a:t>
            </a:r>
          </a:p>
          <a:p>
            <a:endParaRPr lang="nl-BE">
              <a:solidFill>
                <a:schemeClr val="tx1"/>
              </a:solidFill>
            </a:endParaRPr>
          </a:p>
          <a:p>
            <a:endParaRPr lang="nl-BE" dirty="0">
              <a:solidFill>
                <a:schemeClr val="tx1"/>
              </a:solidFill>
            </a:endParaRPr>
          </a:p>
          <a:p>
            <a:r>
              <a:rPr lang="nl-BE" dirty="0">
                <a:solidFill>
                  <a:schemeClr val="tx1"/>
                </a:solidFill>
              </a:rPr>
              <a:t>Roef de raaf wil altijd het meeste : zo komen we tot   onderstaande symbolen</a:t>
            </a:r>
          </a:p>
        </p:txBody>
      </p:sp>
      <p:pic>
        <p:nvPicPr>
          <p:cNvPr id="7" name="Afbeelding 10" descr="Afbeelding met silhouet&#10;&#10;Beschrijving is gegenereerd met zeer hoge betrouwbaarheid">
            <a:extLst>
              <a:ext uri="{FF2B5EF4-FFF2-40B4-BE49-F238E27FC236}">
                <a16:creationId xmlns:a16="http://schemas.microsoft.com/office/drawing/2014/main" id="{AF4836AE-658B-49E6-BCD9-FC9E8FB41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95" y="2156767"/>
            <a:ext cx="5096107" cy="1295529"/>
          </a:xfrm>
          <a:prstGeom prst="rect">
            <a:avLst/>
          </a:prstGeom>
        </p:spPr>
      </p:pic>
      <p:pic>
        <p:nvPicPr>
          <p:cNvPr id="12" name="Afbeelding 12">
            <a:extLst>
              <a:ext uri="{FF2B5EF4-FFF2-40B4-BE49-F238E27FC236}">
                <a16:creationId xmlns:a16="http://schemas.microsoft.com/office/drawing/2014/main" id="{B52A9416-F301-43EB-AE8B-AB91B0469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46" y="4405231"/>
            <a:ext cx="6211228" cy="2095429"/>
          </a:xfrm>
          <a:prstGeom prst="rect">
            <a:avLst/>
          </a:prstGeom>
        </p:spPr>
      </p:pic>
      <p:pic>
        <p:nvPicPr>
          <p:cNvPr id="14" name="Afbeelding 14">
            <a:extLst>
              <a:ext uri="{FF2B5EF4-FFF2-40B4-BE49-F238E27FC236}">
                <a16:creationId xmlns:a16="http://schemas.microsoft.com/office/drawing/2014/main" id="{B09733EA-B247-4067-B398-0220CCA7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534" y="292023"/>
            <a:ext cx="1600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548680"/>
            <a:ext cx="6347714" cy="5492683"/>
          </a:xfrm>
        </p:spPr>
        <p:txBody>
          <a:bodyPr>
            <a:normAutofit/>
          </a:bodyPr>
          <a:lstStyle/>
          <a:p>
            <a:r>
              <a:rPr lang="nl-BE" sz="2400" b="1"/>
              <a:t>Rangorde aangeven</a:t>
            </a:r>
            <a:br>
              <a:rPr lang="nl-BE" sz="2400" b="1">
                <a:solidFill>
                  <a:schemeClr val="tx1"/>
                </a:solidFill>
              </a:rPr>
            </a:br>
            <a:r>
              <a:rPr lang="nl-BE" sz="2400">
                <a:solidFill>
                  <a:schemeClr val="tx1"/>
                </a:solidFill>
              </a:rPr>
              <a:t>- naast, voor, nu, tussen</a:t>
            </a:r>
            <a:br>
              <a:rPr lang="nl-BE" sz="2400">
                <a:solidFill>
                  <a:schemeClr val="tx1"/>
                </a:solidFill>
              </a:rPr>
            </a:br>
            <a:r>
              <a:rPr lang="nl-BE" sz="2400">
                <a:solidFill>
                  <a:schemeClr val="tx1"/>
                </a:solidFill>
              </a:rPr>
              <a:t>- eerste, middelste, laatste, voorlaatste, juist voor, juist na… </a:t>
            </a:r>
          </a:p>
          <a:p>
            <a:pPr marL="0" indent="0">
              <a:buNone/>
            </a:pPr>
            <a:r>
              <a:rPr lang="nl-BE" sz="2400">
                <a:solidFill>
                  <a:schemeClr val="tx1"/>
                </a:solidFill>
              </a:rPr>
              <a:t>   - eerste, tweede, …</a:t>
            </a:r>
            <a:endParaRPr lang="nl-BE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>
              <a:solidFill>
                <a:schemeClr val="tx1"/>
              </a:solidFill>
            </a:endParaRPr>
          </a:p>
          <a:p>
            <a:r>
              <a:rPr lang="nl-BE" sz="2400" b="1"/>
              <a:t>Hoeveelheden herkennen en vormen</a:t>
            </a:r>
          </a:p>
          <a:p>
            <a:endParaRPr lang="nl-BE" sz="2400" b="1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27203"/>
            <a:ext cx="6408712" cy="580906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827584" y="4509120"/>
            <a:ext cx="1872208" cy="1296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6"/>
          <p:cNvCxnSpPr>
            <a:stCxn id="5" idx="3"/>
          </p:cNvCxnSpPr>
          <p:nvPr/>
        </p:nvCxnSpPr>
        <p:spPr>
          <a:xfrm>
            <a:off x="2699792" y="5157192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3275856" y="4761148"/>
            <a:ext cx="936104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/>
              <a:t>5</a:t>
            </a:r>
          </a:p>
        </p:txBody>
      </p:sp>
      <p:sp>
        <p:nvSpPr>
          <p:cNvPr id="9" name="Ovaal 8"/>
          <p:cNvSpPr/>
          <p:nvPr/>
        </p:nvSpPr>
        <p:spPr>
          <a:xfrm>
            <a:off x="1043608" y="4664160"/>
            <a:ext cx="360040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43608" y="5283206"/>
            <a:ext cx="360040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/>
          <p:cNvSpPr/>
          <p:nvPr/>
        </p:nvSpPr>
        <p:spPr>
          <a:xfrm>
            <a:off x="1583668" y="4664160"/>
            <a:ext cx="360040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11"/>
          <p:cNvSpPr/>
          <p:nvPr/>
        </p:nvSpPr>
        <p:spPr>
          <a:xfrm>
            <a:off x="1583668" y="5283206"/>
            <a:ext cx="360040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/>
          <p:cNvSpPr/>
          <p:nvPr/>
        </p:nvSpPr>
        <p:spPr>
          <a:xfrm>
            <a:off x="2249742" y="4664160"/>
            <a:ext cx="360040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587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8670" y="232939"/>
            <a:ext cx="6347714" cy="63367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>
                <a:solidFill>
                  <a:schemeClr val="tx1"/>
                </a:solidFill>
              </a:rPr>
              <a:t>De getallen tot 20 kunnen lezen en schrijven</a:t>
            </a:r>
          </a:p>
          <a:p>
            <a:r>
              <a:rPr lang="nl-BE" dirty="0">
                <a:solidFill>
                  <a:schemeClr val="tx1"/>
                </a:solidFill>
              </a:rPr>
              <a:t>Getallen tot 10 kunnen </a:t>
            </a:r>
            <a:r>
              <a:rPr lang="nl-BE" dirty="0">
                <a:solidFill>
                  <a:srgbClr val="FF0000"/>
                </a:solidFill>
              </a:rPr>
              <a:t>splitsen</a:t>
            </a:r>
            <a:r>
              <a:rPr lang="nl-BE" dirty="0">
                <a:solidFill>
                  <a:schemeClr val="tx1"/>
                </a:solidFill>
              </a:rPr>
              <a:t> (van concreet naar abstract niveau</a:t>
            </a:r>
            <a:br>
              <a:rPr lang="en-US" dirty="0">
                <a:latin typeface="+mn-ea"/>
                <a:cs typeface="+mn-ea"/>
              </a:rPr>
            </a:br>
            <a:r>
              <a:rPr lang="nl-BE" dirty="0">
                <a:solidFill>
                  <a:schemeClr val="tx1"/>
                </a:solidFill>
                <a:sym typeface="Wingdings"/>
              </a:rPr>
              <a:t> huisje van tientje tel</a:t>
            </a:r>
            <a:endParaRPr lang="nl-BE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nl-BE" dirty="0">
                <a:solidFill>
                  <a:schemeClr val="tx1"/>
                </a:solidFill>
                <a:sym typeface="Wingdings"/>
              </a:rPr>
              <a:t>     blokjes</a:t>
            </a:r>
            <a:endParaRPr lang="nl-BE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nl-BE" dirty="0">
                <a:solidFill>
                  <a:schemeClr val="tx1"/>
                </a:solidFill>
                <a:sym typeface="Wingdings"/>
              </a:rPr>
              <a:t>     </a:t>
            </a:r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splitskaartjes</a:t>
            </a:r>
            <a:endParaRPr lang="nl-BE" dirty="0">
              <a:solidFill>
                <a:schemeClr val="tx1"/>
              </a:solidFill>
            </a:endParaRPr>
          </a:p>
          <a:p>
            <a:pPr>
              <a:buNone/>
            </a:pPr>
            <a:endParaRPr lang="nl-BE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nl-BE" dirty="0">
                <a:solidFill>
                  <a:srgbClr val="FF0000"/>
                </a:solidFill>
              </a:rPr>
              <a:t>Splitsen moet goed gekend zijn!</a:t>
            </a:r>
          </a:p>
          <a:p>
            <a:pPr>
              <a:buNone/>
            </a:pPr>
            <a:r>
              <a:rPr lang="nl-BE" dirty="0">
                <a:solidFill>
                  <a:srgbClr val="FF0000"/>
                </a:solidFill>
              </a:rPr>
              <a:t>Dit is de basis voor alle verdere bewerkingen!</a:t>
            </a:r>
          </a:p>
          <a:p>
            <a:pPr marL="0" indent="0">
              <a:buNone/>
            </a:pPr>
            <a:endParaRPr lang="nl-BE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BE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BE">
              <a:solidFill>
                <a:srgbClr val="000000"/>
              </a:solidFill>
            </a:endParaRPr>
          </a:p>
          <a:p>
            <a:endParaRPr lang="nl-BE"/>
          </a:p>
        </p:txBody>
      </p:sp>
      <p:pic>
        <p:nvPicPr>
          <p:cNvPr id="2" name="Afbeelding 3" descr="Afbeelding met lucht, gebouw&#10;&#10;Beschrijving is gegenereerd met hoge betrouwbaarheid">
            <a:extLst>
              <a:ext uri="{FF2B5EF4-FFF2-40B4-BE49-F238E27FC236}">
                <a16:creationId xmlns:a16="http://schemas.microsoft.com/office/drawing/2014/main" id="{EAA774BE-8BD4-4121-9921-A88165337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943" y="2564780"/>
            <a:ext cx="1225344" cy="4114800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56CFCA18-0391-4616-B3A1-9989D08C5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2" y="5304765"/>
            <a:ext cx="4772721" cy="12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tx1"/>
                </a:solidFill>
              </a:rPr>
              <a:t>Bewerkingen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55576" y="1403876"/>
            <a:ext cx="7632848" cy="4905444"/>
          </a:xfrm>
        </p:spPr>
        <p:txBody>
          <a:bodyPr/>
          <a:lstStyle/>
          <a:p>
            <a:pPr marL="0" indent="0">
              <a:buNone/>
            </a:pPr>
            <a:r>
              <a:rPr lang="nl-BE" sz="2400" b="1">
                <a:solidFill>
                  <a:schemeClr val="tx1"/>
                </a:solidFill>
              </a:rPr>
              <a:t>Optellen en aftrekkingen tot 20 </a:t>
            </a:r>
            <a:br>
              <a:rPr lang="nl-BE">
                <a:solidFill>
                  <a:schemeClr val="tx1"/>
                </a:solidFill>
              </a:rPr>
            </a:br>
            <a:r>
              <a:rPr lang="nl-BE">
                <a:solidFill>
                  <a:schemeClr val="tx1"/>
                </a:solidFill>
              </a:rPr>
              <a:t>splitsingen zijn hier heel belangrijk!</a:t>
            </a:r>
          </a:p>
          <a:p>
            <a:pPr marL="0" indent="0">
              <a:buNone/>
            </a:pPr>
            <a:endParaRPr lang="nl-BE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400">
                <a:solidFill>
                  <a:schemeClr val="tx1"/>
                </a:solidFill>
              </a:rPr>
              <a:t>Termen en symbolen gebruiken en benoemen</a:t>
            </a:r>
          </a:p>
          <a:p>
            <a:r>
              <a:rPr lang="nl-BE" sz="2400">
                <a:solidFill>
                  <a:schemeClr val="tx1"/>
                </a:solidFill>
              </a:rPr>
              <a:t>+, optelling, plus, som</a:t>
            </a:r>
          </a:p>
          <a:p>
            <a:r>
              <a:rPr lang="nl-BE" sz="2400">
                <a:solidFill>
                  <a:schemeClr val="tx1"/>
                </a:solidFill>
              </a:rPr>
              <a:t>-, aftrekking, min, verschil </a:t>
            </a:r>
          </a:p>
          <a:p>
            <a:endParaRPr lang="nl-BE">
              <a:solidFill>
                <a:schemeClr val="tx1"/>
              </a:solidFill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DB0C18DD-B58D-4C37-9B5B-56DA2495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52" y="4156673"/>
            <a:ext cx="5876692" cy="2414126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3210A93F-B8E0-4706-8ED3-04173D745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15" y="403535"/>
            <a:ext cx="1600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6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tx1"/>
                </a:solidFill>
              </a:rPr>
              <a:t>Metend rekenen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27584" y="1844824"/>
            <a:ext cx="7488832" cy="45365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>
                <a:solidFill>
                  <a:schemeClr val="tx1"/>
                </a:solidFill>
              </a:rPr>
              <a:t>Standaardmaateenheden gebruiken: meter, liter, kilogram. </a:t>
            </a:r>
            <a:r>
              <a:rPr lang="nl-BE" b="1" dirty="0">
                <a:solidFill>
                  <a:schemeClr val="tx1"/>
                </a:solidFill>
              </a:rPr>
              <a:t>(moeilijk!)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BE" dirty="0">
                <a:solidFill>
                  <a:schemeClr val="tx1"/>
                </a:solidFill>
              </a:rPr>
              <a:t>Dagen van de week kennen + gisteren, eergisteren, vandaag, morgen en overmorgen</a:t>
            </a:r>
          </a:p>
          <a:p>
            <a:r>
              <a:rPr lang="nl-BE" dirty="0">
                <a:solidFill>
                  <a:schemeClr val="tx1"/>
                </a:solidFill>
              </a:rPr>
              <a:t>Uur en halfuur </a:t>
            </a:r>
          </a:p>
          <a:p>
            <a:r>
              <a:rPr lang="nl-BE" dirty="0">
                <a:solidFill>
                  <a:schemeClr val="tx1"/>
                </a:solidFill>
              </a:rPr>
              <a:t>Geldwaarden: bankbiljetten tot 20 euro + 1 en 2 euro</a:t>
            </a:r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4BD3B5A8-F4A6-4DFF-BA3C-F705EF44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190" y="4293684"/>
            <a:ext cx="2657475" cy="1638300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FE7CCA9F-69BE-48AF-83D6-CC8D5C0A5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802" y="419541"/>
            <a:ext cx="1884557" cy="18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5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tx1"/>
                </a:solidFill>
              </a:rPr>
              <a:t>Meetkunde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27584" y="1844824"/>
            <a:ext cx="7416824" cy="4392488"/>
          </a:xfrm>
        </p:spPr>
        <p:txBody>
          <a:bodyPr/>
          <a:lstStyle/>
          <a:p>
            <a:r>
              <a:rPr lang="nl-BE">
                <a:solidFill>
                  <a:schemeClr val="tx1"/>
                </a:solidFill>
              </a:rPr>
              <a:t>Patronen herkennen en een rij verder zetten</a:t>
            </a:r>
          </a:p>
          <a:p>
            <a:r>
              <a:rPr lang="nl-BE">
                <a:solidFill>
                  <a:schemeClr val="tx1"/>
                </a:solidFill>
              </a:rPr>
              <a:t>Positie verkennen, bepalen en verwoorden: voor, achter, dichtbij, naast, op, onder, voorlaatste, eerste, in, uit, binnen, buiten…</a:t>
            </a:r>
          </a:p>
          <a:p>
            <a:r>
              <a:rPr lang="nl-BE">
                <a:solidFill>
                  <a:schemeClr val="tx1"/>
                </a:solidFill>
              </a:rPr>
              <a:t>Punten, lijnen, vlakke figuren.</a:t>
            </a:r>
          </a:p>
          <a:p>
            <a:r>
              <a:rPr lang="nl-BE">
                <a:solidFill>
                  <a:schemeClr val="tx1"/>
                </a:solidFill>
              </a:rPr>
              <a:t>Aanzet: evenwijdig en loodrecht</a:t>
            </a:r>
          </a:p>
          <a:p>
            <a:r>
              <a:rPr lang="nl-BE">
                <a:solidFill>
                  <a:schemeClr val="tx1"/>
                </a:solidFill>
              </a:rPr>
              <a:t>Symmetrie en asymmetrie</a:t>
            </a:r>
          </a:p>
          <a:p>
            <a:r>
              <a:rPr lang="nl-BE">
                <a:solidFill>
                  <a:schemeClr val="tx1"/>
                </a:solidFill>
              </a:rPr>
              <a:t>Gelijkheid van vorm en grootte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F7CA15CC-D66B-47DF-BAAA-EF6EFACBA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334" y="358930"/>
            <a:ext cx="16668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272B-2FA6-4BC2-B9F0-FBC81BB3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308"/>
            <a:ext cx="6347713" cy="133195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Differentiatie op maat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sz="2400" dirty="0">
                <a:solidFill>
                  <a:schemeClr val="tx1"/>
                </a:solidFill>
              </a:rPr>
              <a:t>Niet iedereen maakt alle oefeningen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0255CB37-7965-4D79-8FD4-1E7F96CFC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897" y="1665364"/>
            <a:ext cx="2305050" cy="1905000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835A3891-8F70-45FF-ADF1-8A6FB84E6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366" y="2326191"/>
            <a:ext cx="2889327" cy="1893384"/>
          </a:xfrm>
          <a:prstGeom prst="rect">
            <a:avLst/>
          </a:prstGeom>
        </p:spPr>
      </p:pic>
      <p:pic>
        <p:nvPicPr>
          <p:cNvPr id="8" name="Afbeelding 8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796715FF-4E14-43A4-AC95-DB4D50175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239" y="3208908"/>
            <a:ext cx="2743200" cy="1756028"/>
          </a:xfrm>
          <a:prstGeom prst="rect">
            <a:avLst/>
          </a:prstGeom>
        </p:spPr>
      </p:pic>
      <p:pic>
        <p:nvPicPr>
          <p:cNvPr id="10" name="Afbeelding 10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C7B4B39C-F820-4316-BEB7-E6C338C1F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050" y="4056605"/>
            <a:ext cx="2733675" cy="1800225"/>
          </a:xfrm>
          <a:prstGeom prst="rect">
            <a:avLst/>
          </a:prstGeom>
        </p:spPr>
      </p:pic>
      <p:pic>
        <p:nvPicPr>
          <p:cNvPr id="12" name="Afbeelding 12" descr="Afbeelding met schermafbeelding&#10;&#10;Beschrijving is gegenereerd met hoge betrouwbaarheid">
            <a:extLst>
              <a:ext uri="{FF2B5EF4-FFF2-40B4-BE49-F238E27FC236}">
                <a16:creationId xmlns:a16="http://schemas.microsoft.com/office/drawing/2014/main" id="{61D1D13F-78FE-4493-B7B3-736DDEAC2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78" y="1514010"/>
            <a:ext cx="2286000" cy="819150"/>
          </a:xfrm>
          <a:prstGeom prst="rect">
            <a:avLst/>
          </a:prstGeom>
        </p:spPr>
      </p:pic>
      <p:pic>
        <p:nvPicPr>
          <p:cNvPr id="14" name="Afbeelding 14">
            <a:extLst>
              <a:ext uri="{FF2B5EF4-FFF2-40B4-BE49-F238E27FC236}">
                <a16:creationId xmlns:a16="http://schemas.microsoft.com/office/drawing/2014/main" id="{27D7AE8A-D7B2-48FC-996C-BF845A8BE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371" y="2283444"/>
            <a:ext cx="2286000" cy="819150"/>
          </a:xfrm>
          <a:prstGeom prst="rect">
            <a:avLst/>
          </a:prstGeom>
        </p:spPr>
      </p:pic>
      <p:pic>
        <p:nvPicPr>
          <p:cNvPr id="16" name="Afbeelding 16">
            <a:extLst>
              <a:ext uri="{FF2B5EF4-FFF2-40B4-BE49-F238E27FC236}">
                <a16:creationId xmlns:a16="http://schemas.microsoft.com/office/drawing/2014/main" id="{B92B09CA-4BE8-497C-86E8-94A82B5E1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815" y="3208996"/>
            <a:ext cx="2286000" cy="819150"/>
          </a:xfrm>
          <a:prstGeom prst="rect">
            <a:avLst/>
          </a:prstGeom>
        </p:spPr>
      </p:pic>
      <p:pic>
        <p:nvPicPr>
          <p:cNvPr id="18" name="Afbeelding 18">
            <a:extLst>
              <a:ext uri="{FF2B5EF4-FFF2-40B4-BE49-F238E27FC236}">
                <a16:creationId xmlns:a16="http://schemas.microsoft.com/office/drawing/2014/main" id="{005C4819-0F89-4177-9E60-1FA1061E4D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2863" y="4023035"/>
            <a:ext cx="22860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4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122FB-99FC-4362-B4BC-707D7BB0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62879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Herhalingslessen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45CD65-08A6-46B0-8F40-D67F2D78B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Bij de herhalingslessen zijn er groene en blauwe werkbladen</a:t>
            </a:r>
          </a:p>
          <a:p>
            <a:r>
              <a:rPr lang="nl-NL" dirty="0"/>
              <a:t>Je kind maakt of de groene blaadjes (verder herhalen en inoefenen) of de blauwe (verdiepingsoefeningen)</a:t>
            </a:r>
          </a:p>
        </p:txBody>
      </p:sp>
      <p:pic>
        <p:nvPicPr>
          <p:cNvPr id="4" name="Afbeelding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4FAF0F33-7CF2-42BE-A30A-6F4C8705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68" y="3821607"/>
            <a:ext cx="2743200" cy="2225615"/>
          </a:xfrm>
          <a:prstGeom prst="rect">
            <a:avLst/>
          </a:prstGeom>
        </p:spPr>
      </p:pic>
      <p:pic>
        <p:nvPicPr>
          <p:cNvPr id="6" name="Afbeelding 6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6DCB85EA-9A5E-4EE7-B680-34B836190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95" y="3824898"/>
            <a:ext cx="3033131" cy="22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8000" y="609600"/>
            <a:ext cx="3916711" cy="1320800"/>
          </a:xfrm>
        </p:spPr>
        <p:txBody>
          <a:bodyPr>
            <a:normAutofit/>
          </a:bodyPr>
          <a:lstStyle/>
          <a:p>
            <a:r>
              <a:rPr lang="nl-BE"/>
              <a:t>OW : Wereldkanjers</a:t>
            </a:r>
            <a:endParaRPr lang="nl-NL" dirty="0"/>
          </a:p>
        </p:txBody>
      </p:sp>
      <p:sp>
        <p:nvSpPr>
          <p:cNvPr id="10" name="Isosceles Triangle 8">
            <a:extLst>
              <a:ext uri="{FF2B5EF4-FFF2-40B4-BE49-F238E27FC236}">
                <a16:creationId xmlns:a16="http://schemas.microsoft.com/office/drawing/2014/main" id="{212CBC7C-F294-455B-AE07-8B43A570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0750" y="2160589"/>
            <a:ext cx="3908706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BE"/>
              <a:t>8 thema’s die aansluiten bij leefwereld van de kinderen</a:t>
            </a:r>
          </a:p>
          <a:p>
            <a:r>
              <a:rPr lang="nl-BE"/>
              <a:t>Toetsen : op het einde van het thema een korte herhaling samen met de juf + daarna toets</a:t>
            </a:r>
          </a:p>
          <a:p>
            <a:endParaRPr lang="nl-BE"/>
          </a:p>
        </p:txBody>
      </p:sp>
      <p:pic>
        <p:nvPicPr>
          <p:cNvPr id="5" name="Afbeelding 5" descr="Afbeelding met tafel, voorzijde, zitten, kind&#10;&#10;Automatisch gegenereerde beschrijving">
            <a:extLst>
              <a:ext uri="{FF2B5EF4-FFF2-40B4-BE49-F238E27FC236}">
                <a16:creationId xmlns:a16="http://schemas.microsoft.com/office/drawing/2014/main" id="{E5D29F34-8412-4635-8C5A-0B0C60194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984"/>
          <a:stretch/>
        </p:blipFill>
        <p:spPr>
          <a:xfrm>
            <a:off x="4597053" y="609600"/>
            <a:ext cx="2358448" cy="3127248"/>
          </a:xfrm>
          <a:prstGeom prst="rect">
            <a:avLst/>
          </a:prstGeom>
        </p:spPr>
      </p:pic>
      <p:pic>
        <p:nvPicPr>
          <p:cNvPr id="4" name="Afbeelding 4" descr="Afbeelding met kamer&#10;&#10;Automatisch gegenereerde beschrijving">
            <a:extLst>
              <a:ext uri="{FF2B5EF4-FFF2-40B4-BE49-F238E27FC236}">
                <a16:creationId xmlns:a16="http://schemas.microsoft.com/office/drawing/2014/main" id="{7979353C-8788-4A88-B779-336ADD027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93" r="-2" b="-2"/>
          <a:stretch/>
        </p:blipFill>
        <p:spPr>
          <a:xfrm>
            <a:off x="4597053" y="3965447"/>
            <a:ext cx="2358448" cy="20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8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Voorstelling </a:t>
            </a:r>
            <a:r>
              <a:rPr lang="nl-BE" dirty="0" err="1">
                <a:solidFill>
                  <a:schemeClr val="tx1"/>
                </a:solidFill>
              </a:rPr>
              <a:t>klasjuf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2224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>
                <a:solidFill>
                  <a:schemeClr val="tx1"/>
                </a:solidFill>
              </a:rPr>
              <a:t>Juf Wendy (L1a)</a:t>
            </a:r>
          </a:p>
          <a:p>
            <a:r>
              <a:rPr lang="nl-BE" dirty="0">
                <a:solidFill>
                  <a:schemeClr val="tx1"/>
                </a:solidFill>
              </a:rPr>
              <a:t>Vragen? Bij voorkeur via de schoolagenda </a:t>
            </a:r>
          </a:p>
          <a:p>
            <a:r>
              <a:rPr lang="nl-BE" dirty="0">
                <a:solidFill>
                  <a:schemeClr val="tx1"/>
                </a:solidFill>
              </a:rPr>
              <a:t>E-mails kunnen gebruikt worden om afwezigheden te </a:t>
            </a:r>
            <a:r>
              <a:rPr lang="nl-BE">
                <a:solidFill>
                  <a:schemeClr val="tx1"/>
                </a:solidFill>
              </a:rPr>
              <a:t>melden. Mailen doe je via smartschool.</a:t>
            </a:r>
            <a:endParaRPr lang="nl-BE" dirty="0">
              <a:solidFill>
                <a:schemeClr val="tx1"/>
              </a:solidFill>
            </a:endParaRPr>
          </a:p>
          <a:p>
            <a:r>
              <a:rPr lang="nl-BE" dirty="0">
                <a:solidFill>
                  <a:schemeClr val="tx1"/>
                </a:solidFill>
              </a:rPr>
              <a:t>Bij de app van smartschool, klik je op "mijn leraren" en dan kan je mijn naam aanklikken. </a:t>
            </a: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>
              <a:buNone/>
            </a:pPr>
            <a:endParaRPr lang="nl-BE">
              <a:solidFill>
                <a:srgbClr val="404040"/>
              </a:solidFill>
            </a:endParaRPr>
          </a:p>
          <a:p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15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tx1"/>
                </a:solidFill>
              </a:rPr>
              <a:t>Turnen en zwemmen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08516" y="1826054"/>
            <a:ext cx="7540894" cy="41260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>
                <a:solidFill>
                  <a:schemeClr val="tx1"/>
                </a:solidFill>
              </a:rPr>
              <a:t> Zwemweek : 1 keer turnen (dinsdag)</a:t>
            </a:r>
          </a:p>
          <a:p>
            <a:r>
              <a:rPr lang="nl-BE" dirty="0">
                <a:solidFill>
                  <a:schemeClr val="tx1"/>
                </a:solidFill>
              </a:rPr>
              <a:t> Niet-zwemweek : 2 keer turnen (dinsdag + donderdag))</a:t>
            </a:r>
          </a:p>
          <a:p>
            <a:r>
              <a:rPr lang="nl-BE" dirty="0">
                <a:solidFill>
                  <a:schemeClr val="tx1"/>
                </a:solidFill>
              </a:rPr>
              <a:t>Afspraak : elke </a:t>
            </a:r>
            <a:r>
              <a:rPr lang="nl-BE" dirty="0">
                <a:solidFill>
                  <a:srgbClr val="FF0000"/>
                </a:solidFill>
              </a:rPr>
              <a:t>dinsdag </a:t>
            </a:r>
            <a:r>
              <a:rPr lang="nl-BE" dirty="0" err="1">
                <a:solidFill>
                  <a:schemeClr val="tx1"/>
                </a:solidFill>
              </a:rPr>
              <a:t>turnzak</a:t>
            </a:r>
            <a:r>
              <a:rPr lang="nl-BE" dirty="0">
                <a:solidFill>
                  <a:schemeClr val="tx1"/>
                </a:solidFill>
              </a:rPr>
              <a:t> meegeven!</a:t>
            </a:r>
          </a:p>
          <a:p>
            <a:r>
              <a:rPr lang="nl-BE" dirty="0">
                <a:solidFill>
                  <a:schemeClr val="tx1"/>
                </a:solidFill>
              </a:rPr>
              <a:t>Turngerief: turnshort, T-shirt, turnpantoffels, turnkousjes, turnzakje, meisjes met lange haren: rekkertje voor de haren</a:t>
            </a:r>
            <a:br>
              <a:rPr lang="nl-BE" dirty="0">
                <a:solidFill>
                  <a:schemeClr val="tx1"/>
                </a:solidFill>
              </a:rPr>
            </a:br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nl-BE" b="1" u="sng" dirty="0">
                <a:solidFill>
                  <a:srgbClr val="FF0000"/>
                </a:solidFill>
                <a:sym typeface="Wingdings" panose="05000000000000000000" pitchFamily="2" charset="2"/>
              </a:rPr>
              <a:t>naamtekenen</a:t>
            </a:r>
            <a:r>
              <a:rPr lang="nl-BE" b="1" dirty="0">
                <a:solidFill>
                  <a:srgbClr val="FF0000"/>
                </a:solidFill>
                <a:sym typeface="Wingdings" panose="05000000000000000000" pitchFamily="2" charset="2"/>
              </a:rPr>
              <a:t> </a:t>
            </a:r>
            <a:endParaRPr lang="nl-BE" b="1" u="sng" dirty="0">
              <a:solidFill>
                <a:srgbClr val="FF0000"/>
              </a:solidFill>
            </a:endParaRPr>
          </a:p>
          <a:p>
            <a:r>
              <a:rPr lang="nl-BE" dirty="0">
                <a:solidFill>
                  <a:schemeClr val="tx1"/>
                </a:solidFill>
              </a:rPr>
              <a:t>Zwemmen: om de 2 weken (zie info-brochure en kalender) op maandagnamiddag.</a:t>
            </a:r>
            <a:br>
              <a:rPr lang="nl-BE" dirty="0">
                <a:highlight>
                  <a:srgbClr val="FFFF00"/>
                </a:highlight>
              </a:rPr>
            </a:br>
            <a:r>
              <a:rPr lang="nl-BE" dirty="0">
                <a:solidFill>
                  <a:schemeClr val="tx1"/>
                </a:solidFill>
              </a:rPr>
              <a:t>Zwemgerief: -&gt; naamtekenen aub! Geen zwemshort voor de jongens.</a:t>
            </a:r>
          </a:p>
          <a:p>
            <a:r>
              <a:rPr lang="nl-BE" dirty="0">
                <a:solidFill>
                  <a:schemeClr val="tx1"/>
                </a:solidFill>
              </a:rPr>
              <a:t>Kies </a:t>
            </a:r>
            <a:r>
              <a:rPr lang="nl-BE" b="1" u="sng" dirty="0">
                <a:solidFill>
                  <a:srgbClr val="FF0000"/>
                </a:solidFill>
              </a:rPr>
              <a:t>makkelijke kledij</a:t>
            </a:r>
            <a:r>
              <a:rPr lang="nl-BE" dirty="0">
                <a:solidFill>
                  <a:schemeClr val="tx1"/>
                </a:solidFill>
              </a:rPr>
              <a:t> bij </a:t>
            </a:r>
            <a:r>
              <a:rPr lang="nl-BE" dirty="0" err="1">
                <a:solidFill>
                  <a:schemeClr val="tx1"/>
                </a:solidFill>
              </a:rPr>
              <a:t>zwemdag</a:t>
            </a:r>
            <a:r>
              <a:rPr lang="nl-BE" dirty="0">
                <a:solidFill>
                  <a:schemeClr val="tx1"/>
                </a:solidFill>
              </a:rPr>
              <a:t>!</a:t>
            </a:r>
            <a:endParaRPr lang="nl-BE">
              <a:solidFill>
                <a:schemeClr val="tx1"/>
              </a:solidFill>
            </a:endParaRPr>
          </a:p>
          <a:p>
            <a:endParaRPr lang="nl-BE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>
              <a:solidFill>
                <a:schemeClr val="tx1"/>
              </a:solidFill>
            </a:endParaRPr>
          </a:p>
        </p:txBody>
      </p:sp>
      <p:pic>
        <p:nvPicPr>
          <p:cNvPr id="13314" name="Picture 2" descr="Afbeeldingsresultaat voor tur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1944" y="158387"/>
            <a:ext cx="1656184" cy="1977534"/>
          </a:xfrm>
          <a:prstGeom prst="rect">
            <a:avLst/>
          </a:prstGeom>
          <a:noFill/>
        </p:spPr>
      </p:pic>
      <p:sp>
        <p:nvSpPr>
          <p:cNvPr id="13318" name="AutoShape 6" descr="Afbeeldingsresultaat voor zwem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1194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anchor="ctr"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Huiswerk</a:t>
            </a:r>
          </a:p>
        </p:txBody>
      </p:sp>
      <p:pic>
        <p:nvPicPr>
          <p:cNvPr id="12296" name="Picture 8" descr="Afbeeldingsresultaat voor huiswerk maken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7938" y="1992055"/>
            <a:ext cx="2892580" cy="2962788"/>
          </a:xfrm>
          <a:prstGeom prst="rect">
            <a:avLst/>
          </a:prstGeom>
          <a:noFill/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386293" y="2837329"/>
            <a:ext cx="3384741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1500" dirty="0">
                <a:solidFill>
                  <a:srgbClr val="FFFFFF"/>
                </a:solidFill>
              </a:rPr>
              <a:t>Huiswerk in map bij agenda</a:t>
            </a:r>
          </a:p>
          <a:p>
            <a:pPr>
              <a:lnSpc>
                <a:spcPct val="90000"/>
              </a:lnSpc>
            </a:pPr>
            <a:r>
              <a:rPr lang="nl-BE" sz="1500" dirty="0">
                <a:solidFill>
                  <a:srgbClr val="FFFFFF"/>
                </a:solidFill>
              </a:rPr>
              <a:t>Elke dag lezen</a:t>
            </a:r>
          </a:p>
          <a:p>
            <a:pPr>
              <a:lnSpc>
                <a:spcPct val="90000"/>
              </a:lnSpc>
            </a:pPr>
            <a:r>
              <a:rPr lang="nl-BE" sz="1500" dirty="0">
                <a:solidFill>
                  <a:srgbClr val="FFFFFF"/>
                </a:solidFill>
              </a:rPr>
              <a:t>Maandag, dinsdag en donderdag: werkblaadje, opdracht,…</a:t>
            </a:r>
          </a:p>
          <a:p>
            <a:pPr>
              <a:lnSpc>
                <a:spcPct val="90000"/>
              </a:lnSpc>
            </a:pPr>
            <a:r>
              <a:rPr lang="nl-BE" sz="1500" dirty="0">
                <a:solidFill>
                  <a:srgbClr val="FFFFFF"/>
                </a:solidFill>
              </a:rPr>
              <a:t>Huiswerk maken in </a:t>
            </a:r>
            <a:r>
              <a:rPr lang="nl-BE" sz="1500" b="1" dirty="0">
                <a:solidFill>
                  <a:srgbClr val="FFFFFF"/>
                </a:solidFill>
              </a:rPr>
              <a:t>potlood of kleuren met kleurpotlood</a:t>
            </a:r>
          </a:p>
          <a:p>
            <a:pPr>
              <a:lnSpc>
                <a:spcPct val="90000"/>
              </a:lnSpc>
            </a:pPr>
            <a:r>
              <a:rPr lang="nl-BE" sz="1500" dirty="0">
                <a:solidFill>
                  <a:srgbClr val="FFFFFF"/>
                </a:solidFill>
              </a:rPr>
              <a:t>Huiswerk niet goed begrepen: in agenda schrijven voor de juf</a:t>
            </a:r>
          </a:p>
          <a:p>
            <a:pPr>
              <a:lnSpc>
                <a:spcPct val="90000"/>
              </a:lnSpc>
            </a:pPr>
            <a:r>
              <a:rPr lang="nl-BE" sz="1500" dirty="0">
                <a:solidFill>
                  <a:srgbClr val="FFFFFF"/>
                </a:solidFill>
              </a:rPr>
              <a:t>Leeswerkboek, huiswerkmap , woord- en letterdoosje en agenda elke dag meebrengen.</a:t>
            </a:r>
          </a:p>
          <a:p>
            <a:pPr>
              <a:lnSpc>
                <a:spcPct val="90000"/>
              </a:lnSpc>
            </a:pPr>
            <a:endParaRPr lang="nl-BE" sz="1500" b="1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nl-BE" sz="1500">
              <a:solidFill>
                <a:srgbClr val="FFFFFF"/>
              </a:solidFill>
            </a:endParaRPr>
          </a:p>
        </p:txBody>
      </p:sp>
      <p:sp>
        <p:nvSpPr>
          <p:cNvPr id="12290" name="AutoShape 2" descr="Afbeeldingsresultaat voor huiswerk ma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292" name="AutoShape 4" descr="Afbeeldingsresultaat voor huiswerk ma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294" name="AutoShape 6" descr="Afbeeldingsresultaat voor huiswerk ma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0391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tx1"/>
                </a:solidFill>
              </a:rPr>
              <a:t>Afwezigheden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47360" y="1805320"/>
            <a:ext cx="7488832" cy="41044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>
                <a:solidFill>
                  <a:schemeClr val="tx1"/>
                </a:solidFill>
              </a:rPr>
              <a:t>Telefonisch melden is aangeraden, </a:t>
            </a:r>
            <a:endParaRPr lang="nl-B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>
                <a:solidFill>
                  <a:schemeClr val="tx1"/>
                </a:solidFill>
              </a:rPr>
              <a:t>     melden via e-mail ook mogelijk </a:t>
            </a:r>
            <a:endParaRPr lang="nl-BE" b="1" dirty="0">
              <a:solidFill>
                <a:schemeClr val="tx1"/>
              </a:solidFill>
            </a:endParaRPr>
          </a:p>
          <a:p>
            <a:r>
              <a:rPr lang="nl-BE" dirty="0">
                <a:solidFill>
                  <a:schemeClr val="tx1"/>
                </a:solidFill>
              </a:rPr>
              <a:t>4 zelfgeschreven afwezigheidsbriefjes : ziekte voor maximum 3 opeenvolgende dagen, 5de keer sowieso doktersbriefje nodig</a:t>
            </a:r>
          </a:p>
          <a:p>
            <a:r>
              <a:rPr lang="nl-BE" dirty="0">
                <a:solidFill>
                  <a:schemeClr val="tx1"/>
                </a:solidFill>
              </a:rPr>
              <a:t>Deze 4 briefjes vind je achteraan in de agenda. </a:t>
            </a:r>
          </a:p>
          <a:p>
            <a:r>
              <a:rPr lang="nl-BE" dirty="0">
                <a:solidFill>
                  <a:schemeClr val="tx1"/>
                </a:solidFill>
              </a:rPr>
              <a:t>Meer dan 3 dagen afwezig: doktersattest</a:t>
            </a:r>
          </a:p>
          <a:p>
            <a:pPr>
              <a:buNone/>
            </a:pPr>
            <a:endParaRPr lang="nl-BE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b="1">
              <a:solidFill>
                <a:schemeClr val="tx1"/>
              </a:solidFill>
            </a:endParaRPr>
          </a:p>
        </p:txBody>
      </p:sp>
      <p:pic>
        <p:nvPicPr>
          <p:cNvPr id="11266" name="Picture 2" descr="Afbeeldingsresultaat voor afwezighe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1088"/>
            <a:ext cx="5334000" cy="135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2432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nl-BE"/>
              <a:t>Verjaardagen</a:t>
            </a:r>
          </a:p>
        </p:txBody>
      </p:sp>
      <p:pic>
        <p:nvPicPr>
          <p:cNvPr id="10242" name="Picture 2" descr="Afbeeldingsresultaat voor jari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3105" y="2159331"/>
            <a:ext cx="2186980" cy="2186980"/>
          </a:xfrm>
          <a:prstGeom prst="rect">
            <a:avLst/>
          </a:prstGeom>
          <a:noFill/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047370" y="2160589"/>
            <a:ext cx="390587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1700" dirty="0"/>
              <a:t>Koekje of een stuk fruit. </a:t>
            </a:r>
            <a:r>
              <a:rPr lang="nl-BE" sz="1700" dirty="0">
                <a:highlight>
                  <a:srgbClr val="FFFF00"/>
                </a:highlight>
              </a:rPr>
              <a:t>Hou het eenvoudig. </a:t>
            </a:r>
            <a:endParaRPr lang="nl-NL" sz="1700">
              <a:solidFill>
                <a:srgbClr val="404040"/>
              </a:solidFill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</a:pPr>
            <a:r>
              <a:rPr lang="nl-BE" sz="1700" dirty="0">
                <a:solidFill>
                  <a:srgbClr val="404040"/>
                </a:solidFill>
              </a:rPr>
              <a:t>Of eventueel een klasgeschenkje.</a:t>
            </a:r>
          </a:p>
          <a:p>
            <a:pPr>
              <a:lnSpc>
                <a:spcPct val="90000"/>
              </a:lnSpc>
            </a:pPr>
            <a:r>
              <a:rPr lang="nl-BE" sz="1700" dirty="0">
                <a:solidFill>
                  <a:srgbClr val="FF0000"/>
                </a:solidFill>
              </a:rPr>
              <a:t>Geen individuele cadeautjes</a:t>
            </a:r>
            <a:r>
              <a:rPr lang="nl-BE" sz="1700" dirty="0"/>
              <a:t> voor ieder kind.</a:t>
            </a:r>
            <a:endParaRPr lang="nl-NL" sz="1700" dirty="0"/>
          </a:p>
          <a:p>
            <a:pPr>
              <a:lnSpc>
                <a:spcPct val="90000"/>
              </a:lnSpc>
            </a:pPr>
            <a:r>
              <a:rPr lang="nl-BE" sz="1700" dirty="0">
                <a:solidFill>
                  <a:srgbClr val="FF0000"/>
                </a:solidFill>
              </a:rPr>
              <a:t>Geen drankjes</a:t>
            </a:r>
            <a:r>
              <a:rPr lang="nl-BE" sz="1700" dirty="0"/>
              <a:t> (kinderchampagne, sapjes, …).</a:t>
            </a:r>
          </a:p>
          <a:p>
            <a:pPr>
              <a:lnSpc>
                <a:spcPct val="90000"/>
              </a:lnSpc>
            </a:pPr>
            <a:endParaRPr lang="nl-BE" sz="1700"/>
          </a:p>
          <a:p>
            <a:pPr>
              <a:lnSpc>
                <a:spcPct val="90000"/>
              </a:lnSpc>
            </a:pPr>
            <a:r>
              <a:rPr lang="nl-BE" sz="1700" dirty="0"/>
              <a:t>Kind wordt die dag in de klas gevierd (kroon, liedje, kaartje, kleine verrassing)</a:t>
            </a:r>
          </a:p>
        </p:txBody>
      </p:sp>
    </p:spTree>
    <p:extLst>
      <p:ext uri="{BB962C8B-B14F-4D97-AF65-F5344CB8AC3E}">
        <p14:creationId xmlns:p14="http://schemas.microsoft.com/office/powerpoint/2010/main" val="1213668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tx1"/>
                </a:solidFill>
              </a:rPr>
              <a:t>Schoolagenda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484784"/>
            <a:ext cx="7408333" cy="41707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>
                <a:solidFill>
                  <a:schemeClr val="tx1"/>
                </a:solidFill>
              </a:rPr>
              <a:t>Dagelijks nakijken + handtekenen (of paraaf)</a:t>
            </a:r>
          </a:p>
          <a:p>
            <a:r>
              <a:rPr lang="nl-BE" dirty="0">
                <a:solidFill>
                  <a:schemeClr val="tx1"/>
                </a:solidFill>
              </a:rPr>
              <a:t>Agenda: aanvankelijk </a:t>
            </a:r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 stickers van de juf</a:t>
            </a:r>
            <a:endParaRPr lang="nl-BE" dirty="0">
              <a:solidFill>
                <a:schemeClr val="tx1"/>
              </a:solidFill>
            </a:endParaRPr>
          </a:p>
          <a:p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Daarna kinderen leren om hun agenda zelf te schrijven</a:t>
            </a:r>
            <a:endParaRPr lang="nl-BE" dirty="0">
              <a:solidFill>
                <a:schemeClr val="tx1"/>
              </a:solidFill>
            </a:endParaRPr>
          </a:p>
          <a:p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 </a:t>
            </a:r>
            <a:r>
              <a:rPr lang="nl-BE" dirty="0">
                <a:solidFill>
                  <a:schemeClr val="tx1"/>
                </a:solidFill>
              </a:rPr>
              <a:t>Vrijdag worden werkboeken vaak meegegeven naar huis om</a:t>
            </a:r>
          </a:p>
          <a:p>
            <a:pPr>
              <a:buNone/>
            </a:pPr>
            <a:r>
              <a:rPr lang="nl-BE" dirty="0">
                <a:solidFill>
                  <a:schemeClr val="tx1"/>
                </a:solidFill>
              </a:rPr>
              <a:t>      in te kijken. Altijd terug meebrengen op maandag a.u.b.</a:t>
            </a:r>
          </a:p>
        </p:txBody>
      </p:sp>
      <p:pic>
        <p:nvPicPr>
          <p:cNvPr id="9218" name="Picture 2" descr="Afbeeldingsresultaat voor schoolagen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2976"/>
            <a:ext cx="4608512" cy="3458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047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tx1"/>
                </a:solidFill>
              </a:rPr>
              <a:t>Toetsen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27584" y="2276872"/>
            <a:ext cx="7560840" cy="30917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>
                <a:solidFill>
                  <a:schemeClr val="tx1"/>
                </a:solidFill>
              </a:rPr>
              <a:t>Voorbereiding in de klas: lessen volgen, herhaling,… </a:t>
            </a:r>
            <a:endParaRPr lang="nl-BE">
              <a:solidFill>
                <a:schemeClr val="tx1"/>
              </a:solidFill>
            </a:endParaRPr>
          </a:p>
          <a:p>
            <a:pPr>
              <a:buNone/>
            </a:pPr>
            <a:r>
              <a:rPr lang="nl-BE" dirty="0">
                <a:solidFill>
                  <a:schemeClr val="tx1"/>
                </a:solidFill>
              </a:rPr>
              <a:t>     Huiswerk is ook een voorbereiding op de toetsen</a:t>
            </a:r>
          </a:p>
          <a:p>
            <a:r>
              <a:rPr lang="nl-BE" dirty="0">
                <a:solidFill>
                  <a:schemeClr val="tx1"/>
                </a:solidFill>
              </a:rPr>
              <a:t>Het eerste rapport is een doelenrapport, dus nog geen punten.</a:t>
            </a:r>
          </a:p>
          <a:p>
            <a:r>
              <a:rPr lang="nl-BE" dirty="0">
                <a:solidFill>
                  <a:schemeClr val="tx1"/>
                </a:solidFill>
              </a:rPr>
              <a:t>Vanaf 2de rapport zijn er punten en is er op vrijdag een toetsenmapje mee: toetsen nakijken + handtekenen. </a:t>
            </a:r>
          </a:p>
          <a:p>
            <a:r>
              <a:rPr lang="nl-BE" dirty="0">
                <a:solidFill>
                  <a:schemeClr val="tx1"/>
                </a:solidFill>
              </a:rPr>
              <a:t>Na het rapport wordt het toetsenmapje leeggemaakt.</a:t>
            </a:r>
          </a:p>
          <a:p>
            <a:r>
              <a:rPr lang="nl-BE" dirty="0">
                <a:solidFill>
                  <a:schemeClr val="tx1"/>
                </a:solidFill>
              </a:rPr>
              <a:t>Toetsen moeten steeds terug mee naar school, deze moeten op school bewaard worden.</a:t>
            </a:r>
          </a:p>
          <a:p>
            <a:pPr>
              <a:buNone/>
            </a:pPr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29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tx1"/>
                </a:solidFill>
              </a:rPr>
              <a:t>Oudercontact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21662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>
                <a:solidFill>
                  <a:schemeClr val="tx1"/>
                </a:solidFill>
              </a:rPr>
              <a:t>2 x per schooljaar voor iedereen (november + juni)</a:t>
            </a:r>
          </a:p>
          <a:p>
            <a:r>
              <a:rPr lang="nl-BE" dirty="0">
                <a:solidFill>
                  <a:schemeClr val="tx1"/>
                </a:solidFill>
              </a:rPr>
              <a:t>1x op specifieke aanvraag (februari)</a:t>
            </a:r>
          </a:p>
          <a:p>
            <a:r>
              <a:rPr lang="nl-BE" dirty="0">
                <a:solidFill>
                  <a:schemeClr val="tx1"/>
                </a:solidFill>
              </a:rPr>
              <a:t>Inschrijvingen via ouderplatform</a:t>
            </a:r>
          </a:p>
          <a:p>
            <a:r>
              <a:rPr lang="nl-BE" dirty="0">
                <a:solidFill>
                  <a:schemeClr val="tx1"/>
                </a:solidFill>
              </a:rPr>
              <a:t>Data zijn te vinden in de info-brochure en op de maandkalenders</a:t>
            </a:r>
          </a:p>
        </p:txBody>
      </p:sp>
    </p:spTree>
    <p:extLst>
      <p:ext uri="{BB962C8B-B14F-4D97-AF65-F5344CB8AC3E}">
        <p14:creationId xmlns:p14="http://schemas.microsoft.com/office/powerpoint/2010/main" val="2244620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D805C-CE60-2B06-DAF2-A0BDE4E0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93563"/>
            <a:ext cx="6347713" cy="688727"/>
          </a:xfrm>
        </p:spPr>
        <p:txBody>
          <a:bodyPr/>
          <a:lstStyle/>
          <a:p>
            <a:r>
              <a:rPr lang="nl-NL" dirty="0"/>
              <a:t>Enkele afspraken...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576D6B-1946-7F46-49F9-0E410279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5" y="1033391"/>
            <a:ext cx="6347714" cy="468139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buChar char="•"/>
            </a:pPr>
            <a:r>
              <a:rPr lang="nl-BE" sz="2000" dirty="0">
                <a:solidFill>
                  <a:srgbClr val="444444"/>
                </a:solidFill>
                <a:latin typeface="Calibri"/>
                <a:cs typeface="Calibri"/>
              </a:rPr>
              <a:t>Graag tijdig op school aanwezig zijn</a:t>
            </a:r>
            <a:endParaRPr lang="en-US" sz="2000" dirty="0">
              <a:solidFill>
                <a:srgbClr val="444444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buChar char="•"/>
            </a:pPr>
            <a:r>
              <a:rPr lang="nl-BE" sz="2000" dirty="0">
                <a:solidFill>
                  <a:srgbClr val="444444"/>
                </a:solidFill>
                <a:latin typeface="Calibri"/>
                <a:cs typeface="Calibri"/>
              </a:rPr>
              <a:t>Start school : 8.30u</a:t>
            </a:r>
            <a:endParaRPr lang="en-US" sz="2000" dirty="0">
              <a:solidFill>
                <a:srgbClr val="444444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buChar char="•"/>
            </a:pPr>
            <a:r>
              <a:rPr lang="nl-BE" sz="2000" dirty="0">
                <a:solidFill>
                  <a:srgbClr val="444444"/>
                </a:solidFill>
                <a:latin typeface="Calibri"/>
                <a:cs typeface="Calibri"/>
              </a:rPr>
              <a:t>Einde: 15u55 (woensdag 11.40u)  (vrijdag: 15u)</a:t>
            </a:r>
            <a:endParaRPr lang="en-US" sz="2000">
              <a:solidFill>
                <a:srgbClr val="444444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buChar char="•"/>
            </a:pPr>
            <a:r>
              <a:rPr lang="nl-BE" sz="2000" dirty="0">
                <a:solidFill>
                  <a:srgbClr val="444444"/>
                </a:solidFill>
                <a:latin typeface="Calibri"/>
                <a:cs typeface="Calibri"/>
              </a:rPr>
              <a:t>Op vrijdag af en toe klasmail</a:t>
            </a:r>
            <a:endParaRPr lang="en-US" sz="2000" dirty="0">
              <a:solidFill>
                <a:srgbClr val="444444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buChar char="•"/>
            </a:pPr>
            <a:r>
              <a:rPr lang="nl-BE" sz="2000" dirty="0">
                <a:solidFill>
                  <a:srgbClr val="444444"/>
                </a:solidFill>
                <a:latin typeface="Calibri"/>
                <a:cs typeface="Calibri"/>
              </a:rPr>
              <a:t>Klasblog te vinden via de schoolwebsite</a:t>
            </a:r>
            <a:endParaRPr lang="en-US" sz="2000">
              <a:solidFill>
                <a:srgbClr val="444444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buChar char="•"/>
            </a:pPr>
            <a:r>
              <a:rPr lang="nl-BE" sz="2000" dirty="0">
                <a:solidFill>
                  <a:srgbClr val="444444"/>
                </a:solidFill>
                <a:latin typeface="Calibri"/>
                <a:cs typeface="Calibri"/>
              </a:rPr>
              <a:t>Tussendoortjes : voormiddag = FRUIT of groente                                            namiddag : naar keuze fruit of koekje</a:t>
            </a:r>
            <a:endParaRPr lang="en-US" sz="2000" dirty="0">
              <a:solidFill>
                <a:srgbClr val="444444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buChar char="•"/>
            </a:pPr>
            <a:r>
              <a:rPr lang="nl-BE" sz="2000" dirty="0">
                <a:solidFill>
                  <a:srgbClr val="444444"/>
                </a:solidFill>
                <a:latin typeface="Calibri"/>
                <a:cs typeface="Calibri"/>
              </a:rPr>
              <a:t>Waterfles meebrengen (drinken in de klas)</a:t>
            </a:r>
            <a:endParaRPr lang="en-US" sz="2000">
              <a:solidFill>
                <a:srgbClr val="444444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buChar char="•"/>
            </a:pPr>
            <a:r>
              <a:rPr lang="nl-BE" sz="2000" dirty="0">
                <a:solidFill>
                  <a:srgbClr val="444444"/>
                </a:solidFill>
                <a:latin typeface="Calibri"/>
                <a:cs typeface="Calibri"/>
              </a:rPr>
              <a:t>Brooddoos, koeken- en fruitdoosjes, flesjes water NAAMTEKENEN</a:t>
            </a:r>
            <a:endParaRPr lang="en-US" sz="2000">
              <a:solidFill>
                <a:srgbClr val="444444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buChar char="•"/>
            </a:pPr>
            <a:r>
              <a:rPr lang="nl-BE" sz="2000" dirty="0">
                <a:solidFill>
                  <a:srgbClr val="444444"/>
                </a:solidFill>
                <a:latin typeface="Calibri"/>
                <a:cs typeface="Calibri"/>
              </a:rPr>
              <a:t>Graag een 2-tal kleine doosjes voorzien (lettertjes en woordjes/rekendoosje)</a:t>
            </a:r>
            <a:endParaRPr lang="en-US" sz="2000">
              <a:solidFill>
                <a:srgbClr val="444444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buChar char="•"/>
            </a:pPr>
            <a:r>
              <a:rPr lang="nl-BE" sz="2000" dirty="0">
                <a:solidFill>
                  <a:srgbClr val="444444"/>
                </a:solidFill>
                <a:latin typeface="Calibri"/>
                <a:cs typeface="Calibri"/>
              </a:rPr>
              <a:t>Op uitstap? Graag </a:t>
            </a:r>
            <a:r>
              <a:rPr lang="nl-BE" sz="2000" err="1">
                <a:solidFill>
                  <a:srgbClr val="444444"/>
                </a:solidFill>
                <a:latin typeface="Calibri"/>
                <a:cs typeface="Calibri"/>
              </a:rPr>
              <a:t>fluo-hesje</a:t>
            </a:r>
            <a:r>
              <a:rPr lang="nl-BE" sz="2000" dirty="0">
                <a:solidFill>
                  <a:srgbClr val="444444"/>
                </a:solidFill>
                <a:latin typeface="Calibri"/>
                <a:cs typeface="Calibri"/>
              </a:rPr>
              <a:t> meegeven</a:t>
            </a:r>
            <a:endParaRPr lang="en-US" sz="2000">
              <a:solidFill>
                <a:srgbClr val="444444"/>
              </a:solidFill>
              <a:latin typeface="Calibri"/>
              <a:cs typeface="Calibri"/>
            </a:endParaRP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84092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tx1"/>
                </a:solidFill>
              </a:rPr>
              <a:t>Bedankt!!!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>
                <a:solidFill>
                  <a:schemeClr val="tx1"/>
                </a:solidFill>
              </a:rPr>
              <a:t>Vragen?</a:t>
            </a:r>
          </a:p>
          <a:p>
            <a:r>
              <a:rPr lang="nl-BE" dirty="0">
                <a:solidFill>
                  <a:schemeClr val="tx1"/>
                </a:solidFill>
              </a:rPr>
              <a:t>Bedankt voor jullie aandacht.</a:t>
            </a:r>
          </a:p>
          <a:p>
            <a:r>
              <a:rPr lang="nl-BE" dirty="0">
                <a:solidFill>
                  <a:schemeClr val="tx1"/>
                </a:solidFill>
              </a:rPr>
              <a:t>Graag nog enkele documenten nakijken / invullen.</a:t>
            </a: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4098" name="Picture 2" descr="Afbeeldingsresultaat voor bedan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938" y="3430603"/>
            <a:ext cx="4333875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282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fbeeldingsresultaat voor lagere schoolkind"/>
          <p:cNvPicPr>
            <a:picLocks noChangeAspect="1" noChangeArrowheads="1"/>
          </p:cNvPicPr>
          <p:nvPr/>
        </p:nvPicPr>
        <p:blipFill rotWithShape="1">
          <a:blip r:embed="rId2" cstate="print"/>
          <a:srcRect l="11508" r="39758"/>
          <a:stretch/>
        </p:blipFill>
        <p:spPr bwMode="auto"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3100"/>
              <a:t>Uw kind in het 1</a:t>
            </a:r>
            <a:r>
              <a:rPr lang="nl-BE" sz="3100" baseline="30000"/>
              <a:t>ste</a:t>
            </a:r>
            <a:r>
              <a:rPr lang="nl-BE" sz="3100"/>
              <a:t> leerjaar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BE" dirty="0"/>
              <a:t>Grote veranderingen: opletten en aandacht, meer aan een lessenaar, vinger opsteken, leren schrijven, leren rekenen, leren lezen</a:t>
            </a:r>
          </a:p>
          <a:p>
            <a:r>
              <a:rPr lang="nl-BE" dirty="0"/>
              <a:t>MAAR : ook nog tijd om te spelen, keuzemomentjes,...</a:t>
            </a:r>
          </a:p>
          <a:p>
            <a:r>
              <a:rPr lang="nl-BE" dirty="0"/>
              <a:t>Huiswerk maken</a:t>
            </a:r>
          </a:p>
          <a:p>
            <a:r>
              <a:rPr lang="nl-BE" dirty="0"/>
              <a:t>Toetsen , rapport</a:t>
            </a:r>
          </a:p>
          <a:p>
            <a:r>
              <a:rPr lang="nl-BE" dirty="0"/>
              <a:t>…</a:t>
            </a:r>
          </a:p>
          <a:p>
            <a:endParaRPr lang="nl-BE"/>
          </a:p>
        </p:txBody>
      </p:sp>
      <p:cxnSp>
        <p:nvCxnSpPr>
          <p:cNvPr id="34820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381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61842" y="609600"/>
            <a:ext cx="3693658" cy="1320800"/>
          </a:xfrm>
        </p:spPr>
        <p:txBody>
          <a:bodyPr anchor="ctr">
            <a:normAutofit/>
          </a:bodyPr>
          <a:lstStyle/>
          <a:p>
            <a:r>
              <a:rPr lang="nl-BE" dirty="0"/>
              <a:t>Godsdienst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60D03D-1936-28EA-AE52-AD35E5E3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90" y="250516"/>
            <a:ext cx="2438776" cy="2797783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01522" y="3280730"/>
            <a:ext cx="5771667" cy="28138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nl-BE"/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7 thema's (Mag ik zijn ben ik ben? Brood / Lichaam / Grenzen / Jezusverhalen / Gevoelens / Liturgisch jaar /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1</a:t>
            </a:r>
            <a:r>
              <a:rPr lang="nl-BE" baseline="30000" dirty="0"/>
              <a:t>ste</a:t>
            </a:r>
            <a:r>
              <a:rPr lang="nl-BE" dirty="0"/>
              <a:t> communie: 12 mei 2024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      doopbewijs (inschrijven bij pastoor)</a:t>
            </a: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dirty="0">
                <a:sym typeface="Wingdings" panose="05000000000000000000" pitchFamily="2" charset="2"/>
              </a:rPr>
              <a:t>Toetsen godsdienst: voorbereiding in de klas</a:t>
            </a: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endParaRPr lang="nl-BE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endParaRPr lang="nl-BE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177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Taal: Ik lees met hup en aap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               </a:t>
            </a:r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2698F3F9-54B6-4CFB-B788-503F7E9E5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90" y="1802857"/>
            <a:ext cx="2163337" cy="3051564"/>
          </a:xfrm>
          <a:prstGeom prst="rect">
            <a:avLst/>
          </a:prstGeom>
        </p:spPr>
      </p:pic>
      <p:pic>
        <p:nvPicPr>
          <p:cNvPr id="10" name="Afbeelding 10">
            <a:extLst>
              <a:ext uri="{FF2B5EF4-FFF2-40B4-BE49-F238E27FC236}">
                <a16:creationId xmlns:a16="http://schemas.microsoft.com/office/drawing/2014/main" id="{5A8654EA-B1DE-4DA0-8B3E-7D3FE0A11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492" y="1711364"/>
            <a:ext cx="2982253" cy="421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1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nl-BE"/>
              <a:t>Lezen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07172" y="1927073"/>
            <a:ext cx="3638264" cy="41142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nl-BE" sz="1400"/>
          </a:p>
          <a:p>
            <a:pPr>
              <a:lnSpc>
                <a:spcPct val="90000"/>
              </a:lnSpc>
            </a:pPr>
            <a:r>
              <a:rPr lang="nl-BE" sz="1600" dirty="0"/>
              <a:t>Aanvankelijk 2- letterwoorden: clusterlezen stimuleren , daarna ook een aantal 3- letterwoorden</a:t>
            </a:r>
          </a:p>
          <a:p>
            <a:pPr>
              <a:lnSpc>
                <a:spcPct val="90000"/>
              </a:lnSpc>
            </a:pPr>
            <a:r>
              <a:rPr lang="nl-BE" sz="1600" dirty="0"/>
              <a:t>Klemtoon op zoemend lezen</a:t>
            </a:r>
          </a:p>
          <a:p>
            <a:pPr>
              <a:lnSpc>
                <a:spcPct val="90000"/>
              </a:lnSpc>
            </a:pPr>
            <a:r>
              <a:rPr lang="nl-BE" sz="1600" dirty="0"/>
              <a:t>Uitleg werkblad</a:t>
            </a:r>
          </a:p>
          <a:p>
            <a:pPr>
              <a:lnSpc>
                <a:spcPct val="90000"/>
              </a:lnSpc>
            </a:pPr>
            <a:r>
              <a:rPr lang="nl-BE" sz="1600" dirty="0"/>
              <a:t>Leesmateriaal: letter- en woordkaartjes , leeswerkboek letterschuif</a:t>
            </a:r>
          </a:p>
          <a:p>
            <a:pPr>
              <a:lnSpc>
                <a:spcPct val="90000"/>
              </a:lnSpc>
            </a:pPr>
            <a:r>
              <a:rPr lang="nl-BE" sz="1600" dirty="0"/>
              <a:t>Eens alle letters gekend : leeskaart / leesboekjes</a:t>
            </a:r>
          </a:p>
          <a:p>
            <a:pPr>
              <a:lnSpc>
                <a:spcPct val="90000"/>
              </a:lnSpc>
            </a:pPr>
            <a:r>
              <a:rPr lang="nl-BE" sz="1600" dirty="0"/>
              <a:t>Na Nieuwjaar: langere woorden</a:t>
            </a:r>
          </a:p>
          <a:p>
            <a:pPr>
              <a:lnSpc>
                <a:spcPct val="90000"/>
              </a:lnSpc>
            </a:pPr>
            <a:r>
              <a:rPr lang="nl-BE" sz="1600" dirty="0"/>
              <a:t>Toetsen lezen: letters, woorden, wisselrijtjes, zinnen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66092C1A-310F-472E-809A-AF43B3A0C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00" r="26217" b="-2"/>
          <a:stretch/>
        </p:blipFill>
        <p:spPr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376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 descr="Afbeelding met schermafbeelding, kaart&#10;&#10;Automatisch gegenereerde beschrijving">
            <a:extLst>
              <a:ext uri="{FF2B5EF4-FFF2-40B4-BE49-F238E27FC236}">
                <a16:creationId xmlns:a16="http://schemas.microsoft.com/office/drawing/2014/main" id="{42D006E0-52AD-4D7D-BA6D-A19BDC258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6" t="10351" r="35115" b="6250"/>
          <a:stretch/>
        </p:blipFill>
        <p:spPr>
          <a:xfrm>
            <a:off x="102954" y="359628"/>
            <a:ext cx="4186998" cy="6048614"/>
          </a:xfrm>
          <a:prstGeom prst="rect">
            <a:avLst/>
          </a:prstGeom>
        </p:spPr>
      </p:pic>
      <p:pic>
        <p:nvPicPr>
          <p:cNvPr id="3" name="Afbeelding 3" descr="Afbeelding met schermafbeelding, kaart&#10;&#10;Automatisch gegenereerde beschrijving">
            <a:extLst>
              <a:ext uri="{FF2B5EF4-FFF2-40B4-BE49-F238E27FC236}">
                <a16:creationId xmlns:a16="http://schemas.microsoft.com/office/drawing/2014/main" id="{CB541E38-8C16-4C52-A6D2-99FD5E623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38" t="10584" r="34292" b="5474"/>
          <a:stretch/>
        </p:blipFill>
        <p:spPr>
          <a:xfrm>
            <a:off x="4516244" y="360325"/>
            <a:ext cx="4270926" cy="60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0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schermafbeelding, kaart&#10;&#10;Automatisch gegenereerde beschrijving">
            <a:extLst>
              <a:ext uri="{FF2B5EF4-FFF2-40B4-BE49-F238E27FC236}">
                <a16:creationId xmlns:a16="http://schemas.microsoft.com/office/drawing/2014/main" id="{70707F03-FE28-4B1A-A325-6C1FD1674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0" t="9359" r="34979" b="6250"/>
          <a:stretch/>
        </p:blipFill>
        <p:spPr>
          <a:xfrm>
            <a:off x="144966" y="131027"/>
            <a:ext cx="3839660" cy="5607718"/>
          </a:xfrm>
          <a:prstGeom prst="rect">
            <a:avLst/>
          </a:prstGeom>
        </p:spPr>
      </p:pic>
      <p:pic>
        <p:nvPicPr>
          <p:cNvPr id="3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15730B66-FEEB-4BD1-89F6-DA297C774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2" t="10922" r="33846" b="9215"/>
          <a:stretch/>
        </p:blipFill>
        <p:spPr>
          <a:xfrm>
            <a:off x="4572000" y="806373"/>
            <a:ext cx="4337829" cy="59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8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6298" y="535858"/>
            <a:ext cx="2197889" cy="927510"/>
          </a:xfrm>
        </p:spPr>
        <p:txBody>
          <a:bodyPr anchor="ctr">
            <a:normAutofit/>
          </a:bodyPr>
          <a:lstStyle/>
          <a:p>
            <a:r>
              <a:rPr lang="nl-BE"/>
              <a:t>Schrijven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17488" y="1423170"/>
            <a:ext cx="219788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nl-BE" sz="1600" dirty="0"/>
              <a:t>Eerst: losse letters, daarna ook woordjes</a:t>
            </a:r>
          </a:p>
          <a:p>
            <a:pPr>
              <a:lnSpc>
                <a:spcPct val="90000"/>
              </a:lnSpc>
            </a:pPr>
            <a:r>
              <a:rPr lang="nl-BE" sz="1600" dirty="0"/>
              <a:t>Na nieuwjaar: meer klemtoon op woorden + zinnen</a:t>
            </a:r>
          </a:p>
          <a:p>
            <a:pPr>
              <a:lnSpc>
                <a:spcPct val="90000"/>
              </a:lnSpc>
            </a:pPr>
            <a:r>
              <a:rPr lang="nl-BE" sz="1600" dirty="0"/>
              <a:t>Leestekens kunnen schrijven: . - ! - ?</a:t>
            </a:r>
          </a:p>
          <a:p>
            <a:pPr>
              <a:lnSpc>
                <a:spcPct val="90000"/>
              </a:lnSpc>
            </a:pPr>
            <a:r>
              <a:rPr lang="nl-BE" sz="1600" dirty="0"/>
              <a:t>Dictee: 2 soorten </a:t>
            </a:r>
            <a:r>
              <a:rPr lang="nl-BE" sz="1600" dirty="0">
                <a:sym typeface="Wingdings" panose="05000000000000000000" pitchFamily="2" charset="2"/>
              </a:rPr>
              <a:t> visueel en auditief</a:t>
            </a:r>
            <a:endParaRPr lang="nl-BE" sz="1600" dirty="0"/>
          </a:p>
          <a:p>
            <a:pPr>
              <a:lnSpc>
                <a:spcPct val="90000"/>
              </a:lnSpc>
            </a:pPr>
            <a:r>
              <a:rPr lang="nl-BE" sz="1600" dirty="0">
                <a:sym typeface="Wingdings" panose="05000000000000000000" pitchFamily="2" charset="2"/>
              </a:rPr>
              <a:t>1</a:t>
            </a:r>
            <a:r>
              <a:rPr lang="nl-BE" sz="1600" baseline="30000" dirty="0">
                <a:sym typeface="Wingdings" panose="05000000000000000000" pitchFamily="2" charset="2"/>
              </a:rPr>
              <a:t>ste</a:t>
            </a:r>
            <a:r>
              <a:rPr lang="nl-BE" sz="1600" dirty="0">
                <a:sym typeface="Wingdings" panose="05000000000000000000" pitchFamily="2" charset="2"/>
              </a:rPr>
              <a:t> keer pen : brief naar de sint</a:t>
            </a:r>
            <a:endParaRPr lang="nl-BE" sz="1600" dirty="0"/>
          </a:p>
          <a:p>
            <a:pPr>
              <a:lnSpc>
                <a:spcPct val="90000"/>
              </a:lnSpc>
            </a:pPr>
            <a:r>
              <a:rPr lang="nl-BE" sz="1600" dirty="0">
                <a:sym typeface="Wingdings" panose="05000000000000000000" pitchFamily="2" charset="2"/>
              </a:rPr>
              <a:t>Nieuwjaarsbrief schrijven : met pen, 1 stuk , juf maakt extra </a:t>
            </a:r>
            <a:r>
              <a:rPr lang="nl-BE" sz="1600" dirty="0" err="1">
                <a:sym typeface="Wingdings" panose="05000000000000000000" pitchFamily="2" charset="2"/>
              </a:rPr>
              <a:t>kopies</a:t>
            </a:r>
            <a:endParaRPr lang="nl-BE" sz="1600" dirty="0" err="1"/>
          </a:p>
        </p:txBody>
      </p:sp>
      <p:pic>
        <p:nvPicPr>
          <p:cNvPr id="4" name="Afbeelding 5" descr="Afbeelding met kantoorartikelen, pen, blauw, zitten&#10;&#10;Automatisch gegenereerde beschrijving">
            <a:extLst>
              <a:ext uri="{FF2B5EF4-FFF2-40B4-BE49-F238E27FC236}">
                <a16:creationId xmlns:a16="http://schemas.microsoft.com/office/drawing/2014/main" id="{9F513278-8222-4EC8-AFEC-E508FCE19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325" t="-107065" r="20325" b="162226"/>
          <a:stretch/>
        </p:blipFill>
        <p:spPr>
          <a:xfrm>
            <a:off x="3780205" y="464634"/>
            <a:ext cx="3468996" cy="1910372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591380EA-0B65-4898-A9F2-CDBE9ACEF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" r="29048" b="-236"/>
          <a:stretch/>
        </p:blipFill>
        <p:spPr>
          <a:xfrm>
            <a:off x="3490564" y="464634"/>
            <a:ext cx="3323338" cy="4740396"/>
          </a:xfrm>
          <a:prstGeom prst="rect">
            <a:avLst/>
          </a:prstGeom>
        </p:spPr>
      </p:pic>
      <p:pic>
        <p:nvPicPr>
          <p:cNvPr id="6" name="Afbeelding 6" descr="Afbeelding met kantoorartikelen, pen, blauw, zitten&#10;&#10;Automatisch gegenereerde beschrijving">
            <a:extLst>
              <a:ext uri="{FF2B5EF4-FFF2-40B4-BE49-F238E27FC236}">
                <a16:creationId xmlns:a16="http://schemas.microsoft.com/office/drawing/2014/main" id="{F06D3AE3-870B-400F-92A4-61283727A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30" b="27310"/>
          <a:stretch/>
        </p:blipFill>
        <p:spPr>
          <a:xfrm>
            <a:off x="2932771" y="5344222"/>
            <a:ext cx="2743200" cy="9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073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angepast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B0F0"/>
      </a:accent1>
      <a:accent2>
        <a:srgbClr val="06ABBC"/>
      </a:accent2>
      <a:accent3>
        <a:srgbClr val="08DFFC"/>
      </a:accent3>
      <a:accent4>
        <a:srgbClr val="E6B91E"/>
      </a:accent4>
      <a:accent5>
        <a:srgbClr val="E76618"/>
      </a:accent5>
      <a:accent6>
        <a:srgbClr val="E08306"/>
      </a:accent6>
      <a:hlink>
        <a:srgbClr val="08DFFC"/>
      </a:hlink>
      <a:folHlink>
        <a:srgbClr val="FFC00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Diavoorstelling (4:3)</PresentationFormat>
  <Slides>28</Slides>
  <Notes>1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Facet</vt:lpstr>
      <vt:lpstr>Welkom in L1a</vt:lpstr>
      <vt:lpstr>Voorstelling klasjuf</vt:lpstr>
      <vt:lpstr>Uw kind in het 1ste leerjaar</vt:lpstr>
      <vt:lpstr>Godsdienst</vt:lpstr>
      <vt:lpstr>Taal: Ik lees met hup en aap</vt:lpstr>
      <vt:lpstr>Lezen</vt:lpstr>
      <vt:lpstr>PowerPoint-presentatie</vt:lpstr>
      <vt:lpstr>PowerPoint-presentatie</vt:lpstr>
      <vt:lpstr>Schrijven</vt:lpstr>
      <vt:lpstr>Rekenen: Wiskanjers</vt:lpstr>
      <vt:lpstr>Getallenkennis </vt:lpstr>
      <vt:lpstr>PowerPoint-presentatie</vt:lpstr>
      <vt:lpstr>PowerPoint-presentatie</vt:lpstr>
      <vt:lpstr>Bewerkingen</vt:lpstr>
      <vt:lpstr>Metend rekenen</vt:lpstr>
      <vt:lpstr>Meetkunde</vt:lpstr>
      <vt:lpstr>Differentiatie op maat Niet iedereen maakt alle oefeningen</vt:lpstr>
      <vt:lpstr>Herhalingslessen</vt:lpstr>
      <vt:lpstr>OW : Wereldkanjers</vt:lpstr>
      <vt:lpstr>Turnen en zwemmen</vt:lpstr>
      <vt:lpstr>Huiswerk</vt:lpstr>
      <vt:lpstr>Afwezigheden</vt:lpstr>
      <vt:lpstr>Verjaardagen</vt:lpstr>
      <vt:lpstr>Schoolagenda</vt:lpstr>
      <vt:lpstr>Toetsen</vt:lpstr>
      <vt:lpstr>Oudercontact</vt:lpstr>
      <vt:lpstr>Enkele afspraken...</vt:lpstr>
      <vt:lpstr>Bedankt!!!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in 1La</dc:title>
  <cp:revision>893</cp:revision>
  <dcterms:modified xsi:type="dcterms:W3CDTF">2023-08-28T13:29:20Z</dcterms:modified>
</cp:coreProperties>
</file>